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706" r:id="rId2"/>
    <p:sldId id="705" r:id="rId3"/>
    <p:sldId id="708" r:id="rId4"/>
    <p:sldId id="707" r:id="rId5"/>
    <p:sldId id="517" r:id="rId6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763"/>
    <a:srgbClr val="E82404"/>
    <a:srgbClr val="142359"/>
    <a:srgbClr val="751769"/>
    <a:srgbClr val="182969"/>
    <a:srgbClr val="479631"/>
    <a:srgbClr val="FFF4DA"/>
    <a:srgbClr val="2EA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528"/>
    <p:restoredTop sz="86395"/>
  </p:normalViewPr>
  <p:slideViewPr>
    <p:cSldViewPr snapToGrid="0" snapToObjects="1">
      <p:cViewPr varScale="1">
        <p:scale>
          <a:sx n="151" d="100"/>
          <a:sy n="151" d="100"/>
        </p:scale>
        <p:origin x="32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-426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4BEFD86-E6F3-134C-96C1-C17B29AE2EEE}" type="datetime1">
              <a:rPr lang="de-DE"/>
              <a:pPr>
                <a:defRPr/>
              </a:pPr>
              <a:t>21.10.23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FA55E2-1DDC-8F4F-AA33-F36694ED4A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013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AC83CFF-07F9-4C43-84A8-FD42940061B2}" type="datetime1">
              <a:rPr lang="de-DE"/>
              <a:pPr>
                <a:defRPr/>
              </a:pPr>
              <a:t>21.10.23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481C3E9-C48F-B245-9549-DA5F9825A9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3478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8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>
              <a:latin typeface="Times New Roman" charset="0"/>
            </a:endParaRPr>
          </a:p>
        </p:txBody>
      </p:sp>
      <p:sp>
        <p:nvSpPr>
          <p:cNvPr id="21913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691C15D-5535-6545-8A64-C3421C322A19}" type="slidenum">
              <a:rPr lang="de-DE" sz="1200"/>
              <a:pPr/>
              <a:t>2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170785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rgbClr val="FFF4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2" descr="Akademie-im-Leben_K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057525" y="500063"/>
            <a:ext cx="3079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1515714"/>
            <a:ext cx="8229600" cy="1044575"/>
          </a:xfrm>
        </p:spPr>
        <p:txBody>
          <a:bodyPr/>
          <a:lstStyle/>
          <a:p>
            <a:r>
              <a:rPr lang="de-DE" dirty="0"/>
              <a:t>PRÄSENTATION VORLAGE</a:t>
            </a:r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13038"/>
            <a:ext cx="9144000" cy="3917950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TITELBILD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44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inik Kurzvo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393245" y="4779118"/>
            <a:ext cx="4120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0" i="0" dirty="0">
                <a:solidFill>
                  <a:schemeClr val="accent1"/>
                </a:solidFill>
                <a:latin typeface="Helvetica Neue Medium"/>
                <a:cs typeface="Helvetica Neue Medium"/>
              </a:rPr>
              <a:t>MITTELDEUTSCHES</a:t>
            </a:r>
            <a:r>
              <a:rPr lang="de-DE" sz="2000" b="0" i="0" baseline="0" dirty="0">
                <a:solidFill>
                  <a:schemeClr val="accent1"/>
                </a:solidFill>
                <a:latin typeface="Helvetica Neue Medium"/>
                <a:cs typeface="Helvetica Neue Medium"/>
              </a:rPr>
              <a:t> </a:t>
            </a:r>
            <a:r>
              <a:rPr lang="de-DE" sz="2000" b="0" i="0" dirty="0">
                <a:solidFill>
                  <a:schemeClr val="accent1"/>
                </a:solidFill>
                <a:latin typeface="Helvetica Neue Medium"/>
                <a:cs typeface="Helvetica Neue Medium"/>
              </a:rPr>
              <a:t>HYPERTHERMIEZENTRUM</a:t>
            </a:r>
          </a:p>
          <a:p>
            <a:pPr algn="r"/>
            <a:r>
              <a:rPr lang="de-DE" sz="2000" b="0" i="0" dirty="0">
                <a:solidFill>
                  <a:schemeClr val="accent1"/>
                </a:solidFill>
                <a:latin typeface="Helvetica Neue Medium"/>
                <a:cs typeface="Helvetica Neue Medium"/>
              </a:rPr>
              <a:t>GREIZ / VOGTLAND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4712753" y="4809646"/>
            <a:ext cx="37542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200" b="0" i="0" dirty="0">
                <a:solidFill>
                  <a:srgbClr val="002B88"/>
                </a:solidFill>
                <a:latin typeface="Helvetica Neue"/>
                <a:cs typeface="Helvetica Neue"/>
              </a:rPr>
              <a:t>FACHBEHANDLUNGSZENTRUM</a:t>
            </a:r>
            <a:r>
              <a:rPr lang="de-DE" sz="1200" b="0" i="0" baseline="0" dirty="0">
                <a:solidFill>
                  <a:srgbClr val="002B88"/>
                </a:solidFill>
                <a:latin typeface="Helvetica Neue"/>
                <a:cs typeface="Helvetica Neue"/>
              </a:rPr>
              <a:t> </a:t>
            </a:r>
            <a:r>
              <a:rPr lang="de-DE" sz="1200" b="0" i="0" dirty="0">
                <a:solidFill>
                  <a:srgbClr val="002B88"/>
                </a:solidFill>
                <a:latin typeface="Helvetica Neue"/>
                <a:cs typeface="Helvetica Neue"/>
              </a:rPr>
              <a:t>für </a:t>
            </a:r>
          </a:p>
          <a:p>
            <a:pPr algn="l"/>
            <a:endParaRPr lang="de-DE" sz="1200" b="0" i="0" dirty="0">
              <a:solidFill>
                <a:srgbClr val="002B88"/>
              </a:solidFill>
              <a:latin typeface="Helvetica Neue"/>
              <a:cs typeface="Helvetica Neue"/>
            </a:endParaRPr>
          </a:p>
          <a:p>
            <a:pPr algn="l"/>
            <a:r>
              <a:rPr lang="de-DE" sz="1200" b="0" i="0" dirty="0">
                <a:solidFill>
                  <a:srgbClr val="002B88"/>
                </a:solidFill>
                <a:latin typeface="Helvetica Neue"/>
                <a:cs typeface="Helvetica Neue"/>
              </a:rPr>
              <a:t>Biologische Krebsmedizin</a:t>
            </a:r>
          </a:p>
          <a:p>
            <a:pPr algn="l"/>
            <a:r>
              <a:rPr lang="de-DE" sz="1200" b="0" i="0" dirty="0">
                <a:solidFill>
                  <a:srgbClr val="002B88"/>
                </a:solidFill>
                <a:latin typeface="Helvetica Neue"/>
                <a:cs typeface="Helvetica Neue"/>
              </a:rPr>
              <a:t>Homöopathie und Naturheilverfahren</a:t>
            </a:r>
          </a:p>
          <a:p>
            <a:pPr algn="l"/>
            <a:r>
              <a:rPr lang="de-DE" sz="1200" b="0" i="0" dirty="0">
                <a:solidFill>
                  <a:srgbClr val="002B88"/>
                </a:solidFill>
                <a:latin typeface="Helvetica Neue"/>
                <a:cs typeface="Helvetica Neue"/>
              </a:rPr>
              <a:t>Energie- und Informationsmedizin</a:t>
            </a:r>
          </a:p>
          <a:p>
            <a:pPr algn="l"/>
            <a:r>
              <a:rPr lang="de-DE" sz="1200" b="0" i="0" dirty="0">
                <a:solidFill>
                  <a:srgbClr val="002B88"/>
                </a:solidFill>
                <a:latin typeface="Helvetica Neue"/>
                <a:cs typeface="Helvetica Neue"/>
              </a:rPr>
              <a:t>Spezielle Schmerzmedizin</a:t>
            </a:r>
          </a:p>
          <a:p>
            <a:pPr algn="l"/>
            <a:r>
              <a:rPr lang="de-DE" sz="1200" b="0" i="0" dirty="0">
                <a:solidFill>
                  <a:srgbClr val="002B88"/>
                </a:solidFill>
                <a:latin typeface="Helvetica Neue"/>
                <a:cs typeface="Helvetica Neue"/>
              </a:rPr>
              <a:t>Revitalisierung und </a:t>
            </a:r>
            <a:r>
              <a:rPr lang="de-DE" sz="1200" b="0" i="0" dirty="0" err="1">
                <a:solidFill>
                  <a:srgbClr val="002B88"/>
                </a:solidFill>
                <a:latin typeface="Helvetica Neue"/>
                <a:cs typeface="Helvetica Neue"/>
              </a:rPr>
              <a:t>Rejuvenation</a:t>
            </a:r>
            <a:endParaRPr lang="de-DE" sz="1200" b="0" i="0" dirty="0">
              <a:solidFill>
                <a:srgbClr val="002B88"/>
              </a:solidFill>
              <a:latin typeface="Helvetica Neue"/>
              <a:cs typeface="Helvetica Neue"/>
            </a:endParaRPr>
          </a:p>
          <a:p>
            <a:pPr algn="l"/>
            <a:r>
              <a:rPr lang="de-DE" sz="1200" b="0" i="0" dirty="0" err="1">
                <a:solidFill>
                  <a:srgbClr val="002B88"/>
                </a:solidFill>
                <a:latin typeface="Helvetica Neue"/>
                <a:cs typeface="Helvetica Neue"/>
              </a:rPr>
              <a:t>BioCheck</a:t>
            </a:r>
            <a:r>
              <a:rPr lang="de-DE" sz="1200" b="0" i="0" dirty="0">
                <a:solidFill>
                  <a:srgbClr val="002B88"/>
                </a:solidFill>
                <a:latin typeface="Helvetica Neue"/>
                <a:cs typeface="Helvetica Neue"/>
              </a:rPr>
              <a:t>- Diagnostik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B59C03-6DDB-D24A-BE91-EEAEF0DDF5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1269023"/>
            <a:ext cx="4712753" cy="31594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8A103D1-D2AD-2F4C-B28B-FDDCEFDBF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2752" y="1269023"/>
            <a:ext cx="4469820" cy="3159449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F543A920-53ED-1B42-BF6A-1F92D9A5CCE8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BD19AD1-32F0-8444-8E26-28D11EE86A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7569715" y="5286949"/>
            <a:ext cx="1490316" cy="10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9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57200" y="6630988"/>
            <a:ext cx="8229600" cy="273050"/>
          </a:xfrm>
        </p:spPr>
        <p:txBody>
          <a:bodyPr/>
          <a:lstStyle/>
          <a:p>
            <a:pPr>
              <a:defRPr/>
            </a:pPr>
            <a:r>
              <a:rPr lang="de-DE"/>
              <a:t> · Klinik </a:t>
            </a:r>
            <a:r>
              <a:rPr lang="de-DE">
                <a:solidFill>
                  <a:srgbClr val="479631"/>
                </a:solidFill>
              </a:rPr>
              <a:t>im LEBEN </a:t>
            </a:r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GmbH · Greiz/ Vogtland</a:t>
            </a:r>
            <a:r>
              <a:rPr lang="de-DE"/>
              <a:t> · </a:t>
            </a:r>
            <a:endParaRPr lang="de-DE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57200" y="1516063"/>
            <a:ext cx="8229600" cy="10445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280422" y="2970213"/>
            <a:ext cx="6800933" cy="3149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Text durch Klicken hinzufügen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634163"/>
            <a:ext cx="2133600" cy="250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Helvetica Neue Medium"/>
                <a:cs typeface="Helvetica Neue Medium"/>
              </a:defRPr>
            </a:lvl1pPr>
          </a:lstStyle>
          <a:p>
            <a:fld id="{47D872D5-CC2E-1841-BC0F-76988A801A1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/Bild Horizont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57200" y="6630988"/>
            <a:ext cx="8229600" cy="273050"/>
          </a:xfrm>
        </p:spPr>
        <p:txBody>
          <a:bodyPr/>
          <a:lstStyle/>
          <a:p>
            <a:pPr>
              <a:defRPr/>
            </a:pPr>
            <a:r>
              <a:rPr lang="de-DE"/>
              <a:t>Präsentation Vorlage · Klinik </a:t>
            </a:r>
            <a:r>
              <a:rPr lang="de-DE">
                <a:solidFill>
                  <a:srgbClr val="479631"/>
                </a:solidFill>
              </a:rPr>
              <a:t>im LEBEN </a:t>
            </a:r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GmbH · Greiz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itel 3"/>
          <p:cNvSpPr>
            <a:spLocks noGrp="1"/>
          </p:cNvSpPr>
          <p:nvPr>
            <p:ph type="title"/>
          </p:nvPr>
        </p:nvSpPr>
        <p:spPr>
          <a:xfrm>
            <a:off x="457200" y="1516063"/>
            <a:ext cx="8229600" cy="10445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52568" y="2970213"/>
            <a:ext cx="3586930" cy="3149600"/>
          </a:xfrm>
        </p:spPr>
        <p:txBody>
          <a:bodyPr/>
          <a:lstStyle>
            <a:lvl1pPr marL="0" marR="0" indent="-3420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lvl1pPr>
          </a:lstStyle>
          <a:p>
            <a:pPr marL="0" marR="0" lvl="0" indent="-3420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dirty="0"/>
              <a:t>Text durch Klicken hinzufügen</a:t>
            </a:r>
          </a:p>
        </p:txBody>
      </p:sp>
      <p:sp>
        <p:nvSpPr>
          <p:cNvPr id="22" name="Inhaltsplatzhalter 4"/>
          <p:cNvSpPr>
            <a:spLocks noGrp="1"/>
          </p:cNvSpPr>
          <p:nvPr>
            <p:ph sz="quarter" idx="12" hasCustomPrompt="1"/>
          </p:nvPr>
        </p:nvSpPr>
        <p:spPr>
          <a:xfrm>
            <a:off x="4596927" y="2970213"/>
            <a:ext cx="4089874" cy="3149600"/>
          </a:xfr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de-DE" dirty="0"/>
              <a:t>BILD/ DIAGRAMM/ TABELLE Hinzufügen</a:t>
            </a:r>
            <a:br>
              <a:rPr lang="de-DE" dirty="0"/>
            </a:br>
            <a:r>
              <a:rPr lang="de-DE" dirty="0"/>
              <a:t>(Horizontal)</a:t>
            </a:r>
          </a:p>
        </p:txBody>
      </p:sp>
      <p:sp>
        <p:nvSpPr>
          <p:cNvPr id="2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634163"/>
            <a:ext cx="2133600" cy="250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Helvetica Neue Medium"/>
                <a:cs typeface="Helvetica Neue Medium"/>
              </a:defRPr>
            </a:lvl1pPr>
          </a:lstStyle>
          <a:p>
            <a:fld id="{47D872D5-CC2E-1841-BC0F-76988A801A1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/Bild Vertik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57200" y="6630988"/>
            <a:ext cx="8229600" cy="273050"/>
          </a:xfrm>
        </p:spPr>
        <p:txBody>
          <a:bodyPr/>
          <a:lstStyle/>
          <a:p>
            <a:pPr>
              <a:defRPr/>
            </a:pPr>
            <a:r>
              <a:rPr lang="de-DE"/>
              <a:t>Präsentation Vorlage · Klinik </a:t>
            </a:r>
            <a:r>
              <a:rPr lang="de-DE">
                <a:solidFill>
                  <a:srgbClr val="479631"/>
                </a:solidFill>
              </a:rPr>
              <a:t>im LEBEN </a:t>
            </a:r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GmbH · Greiz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itel 3"/>
          <p:cNvSpPr>
            <a:spLocks noGrp="1"/>
          </p:cNvSpPr>
          <p:nvPr>
            <p:ph type="title"/>
          </p:nvPr>
        </p:nvSpPr>
        <p:spPr>
          <a:xfrm>
            <a:off x="4843294" y="1516063"/>
            <a:ext cx="3589381" cy="1139493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1" name="Inhaltsplatzhalter 4"/>
          <p:cNvSpPr>
            <a:spLocks noGrp="1"/>
          </p:cNvSpPr>
          <p:nvPr>
            <p:ph sz="quarter" idx="12" hasCustomPrompt="1"/>
          </p:nvPr>
        </p:nvSpPr>
        <p:spPr>
          <a:xfrm>
            <a:off x="590413" y="1522435"/>
            <a:ext cx="3974426" cy="4603748"/>
          </a:xfr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de-DE" dirty="0"/>
              <a:t>BILD/ DIAGRAMM/ TABELLE Hinzufügen</a:t>
            </a:r>
            <a:br>
              <a:rPr lang="de-DE" dirty="0"/>
            </a:br>
            <a:r>
              <a:rPr lang="de-DE" dirty="0"/>
              <a:t>(Vertikal)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843294" y="2875977"/>
            <a:ext cx="3589338" cy="3243835"/>
          </a:xfrm>
        </p:spPr>
        <p:txBody>
          <a:bodyPr/>
          <a:lstStyle>
            <a:lvl1pPr marL="0" marR="0" indent="-3420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/>
            </a:lvl1pPr>
          </a:lstStyle>
          <a:p>
            <a:pPr marL="0" marR="0" lvl="0" indent="-3420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e-DE" dirty="0"/>
              <a:t>Text durch Klicken hinzufügen</a:t>
            </a:r>
          </a:p>
        </p:txBody>
      </p:sp>
      <p:sp>
        <p:nvSpPr>
          <p:cNvPr id="13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634163"/>
            <a:ext cx="2133600" cy="250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Helvetica Neue Medium"/>
                <a:cs typeface="Helvetica Neue Medium"/>
              </a:defRPr>
            </a:lvl1pPr>
          </a:lstStyle>
          <a:p>
            <a:fld id="{47D872D5-CC2E-1841-BC0F-76988A801A1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Bild/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Präsentation Vorlage · Klinik </a:t>
            </a:r>
            <a:r>
              <a:rPr lang="de-DE">
                <a:solidFill>
                  <a:srgbClr val="479631"/>
                </a:solidFill>
              </a:rPr>
              <a:t>im LEBEN </a:t>
            </a:r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GmbH · Greiz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516063"/>
            <a:ext cx="8229600" cy="104457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2" hasCustomPrompt="1"/>
          </p:nvPr>
        </p:nvSpPr>
        <p:spPr>
          <a:xfrm>
            <a:off x="976062" y="2969982"/>
            <a:ext cx="7199999" cy="3149600"/>
          </a:xfr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de-DE" dirty="0"/>
              <a:t>BILD/ DIAGRAMM/ TABELLE Hinzufügen</a:t>
            </a:r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634163"/>
            <a:ext cx="2133600" cy="250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Helvetica Neue Medium"/>
                <a:cs typeface="Helvetica Neue Medium"/>
              </a:defRPr>
            </a:lvl1pPr>
          </a:lstStyle>
          <a:p>
            <a:fld id="{47D872D5-CC2E-1841-BC0F-76988A801A1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637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Bild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Präsentation Vorlage · Klinik </a:t>
            </a:r>
            <a:r>
              <a:rPr lang="de-DE">
                <a:solidFill>
                  <a:srgbClr val="479631"/>
                </a:solidFill>
              </a:rPr>
              <a:t>im LEBEN </a:t>
            </a:r>
            <a:r>
              <a:rPr lang="de-DE">
                <a:solidFill>
                  <a:schemeClr val="accent1">
                    <a:lumMod val="75000"/>
                  </a:schemeClr>
                </a:solidFill>
              </a:rPr>
              <a:t>GmbH · Greiz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2728914"/>
            <a:ext cx="2670389" cy="1690016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4513263"/>
            <a:ext cx="2670175" cy="1847850"/>
          </a:xfrm>
        </p:spPr>
        <p:txBody>
          <a:bodyPr/>
          <a:lstStyle>
            <a:lvl1pPr>
              <a:defRPr sz="1800"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3200400" y="2728913"/>
            <a:ext cx="2667000" cy="3632200"/>
          </a:xfrm>
        </p:spPr>
        <p:txBody>
          <a:bodyPr/>
          <a:lstStyle>
            <a:lvl1pPr marL="342000" marR="0" indent="-3420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4" hasCustomPrompt="1"/>
          </p:nvPr>
        </p:nvSpPr>
        <p:spPr>
          <a:xfrm>
            <a:off x="5941195" y="2728914"/>
            <a:ext cx="2670389" cy="1690016"/>
          </a:xfrm>
        </p:spPr>
        <p:txBody>
          <a:bodyPr/>
          <a:lstStyle>
            <a:lvl1pPr marL="342000" marR="0" indent="-3420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941195" y="4513263"/>
            <a:ext cx="2670175" cy="1847850"/>
          </a:xfrm>
        </p:spPr>
        <p:txBody>
          <a:bodyPr/>
          <a:lstStyle>
            <a:lvl1pPr marL="342000" marR="0" indent="-3420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634163"/>
            <a:ext cx="2133600" cy="250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Helvetica Neue Medium"/>
                <a:cs typeface="Helvetica Neue Medium"/>
              </a:defRPr>
            </a:lvl1pPr>
          </a:lstStyle>
          <a:p>
            <a:fld id="{47D872D5-CC2E-1841-BC0F-76988A801A1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677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Klinik </a:t>
            </a:r>
            <a:r>
              <a:rPr lang="de-DE" dirty="0">
                <a:solidFill>
                  <a:srgbClr val="479631"/>
                </a:solidFill>
              </a:rPr>
              <a:t>im LEBEN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GmbH · Greiz</a:t>
            </a:r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634163"/>
            <a:ext cx="2133600" cy="250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Helvetica Neue Medium"/>
                <a:cs typeface="Helvetica Neue Medium"/>
              </a:defRPr>
            </a:lvl1pPr>
          </a:lstStyle>
          <a:p>
            <a:fld id="{47D872D5-CC2E-1841-BC0F-76988A801A1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383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bg>
      <p:bgPr>
        <a:solidFill>
          <a:srgbClr val="FFF4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3869818"/>
            <a:ext cx="9144000" cy="298818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 userDrawn="1"/>
        </p:nvSpPr>
        <p:spPr>
          <a:xfrm>
            <a:off x="4880301" y="2488293"/>
            <a:ext cx="33689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 dirty="0">
                <a:solidFill>
                  <a:schemeClr val="tx2"/>
                </a:solidFill>
                <a:latin typeface="Helvetica Neue"/>
                <a:cs typeface="Helvetica Neue"/>
              </a:rPr>
              <a:t>HERZLICHEN DANK FÜR IHRE AUFMERKSAMKEIT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4880301" y="4037865"/>
            <a:ext cx="3536904" cy="2318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80"/>
              </a:lnSpc>
            </a:pPr>
            <a:r>
              <a:rPr lang="de-DE" sz="1400" b="1" i="0" dirty="0">
                <a:solidFill>
                  <a:srgbClr val="FFFFFF"/>
                </a:solidFill>
                <a:latin typeface="Helvetica Neue"/>
                <a:cs typeface="Helvetica Neue"/>
              </a:rPr>
              <a:t>Klinik &amp; Praxis im LEBEN</a:t>
            </a:r>
          </a:p>
          <a:p>
            <a:pPr>
              <a:lnSpc>
                <a:spcPts val="2180"/>
              </a:lnSpc>
            </a:pPr>
            <a:r>
              <a:rPr lang="de-DE" sz="1400" b="0" i="0" dirty="0">
                <a:solidFill>
                  <a:srgbClr val="FFFFFF"/>
                </a:solidFill>
                <a:latin typeface="Helvetica Neue Light"/>
                <a:cs typeface="Helvetica Neue Light"/>
              </a:rPr>
              <a:t>Gartenweg 5-6</a:t>
            </a:r>
          </a:p>
          <a:p>
            <a:pPr>
              <a:lnSpc>
                <a:spcPts val="2180"/>
              </a:lnSpc>
            </a:pPr>
            <a:r>
              <a:rPr lang="de-DE" sz="1400" b="0" i="0" dirty="0">
                <a:solidFill>
                  <a:srgbClr val="FFFFFF"/>
                </a:solidFill>
                <a:latin typeface="Helvetica Neue Light"/>
                <a:cs typeface="Helvetica Neue Light"/>
              </a:rPr>
              <a:t>D-07973 Greiz/Vogtland</a:t>
            </a:r>
          </a:p>
          <a:p>
            <a:pPr>
              <a:lnSpc>
                <a:spcPts val="2180"/>
              </a:lnSpc>
            </a:pPr>
            <a:endParaRPr lang="de-DE" sz="1400" b="0" i="0" dirty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pPr>
              <a:lnSpc>
                <a:spcPts val="2180"/>
              </a:lnSpc>
            </a:pPr>
            <a:r>
              <a:rPr lang="de-DE" sz="1400" b="0" i="0" dirty="0">
                <a:solidFill>
                  <a:srgbClr val="FFFFFF"/>
                </a:solidFill>
                <a:latin typeface="Helvetica Neue Light"/>
                <a:cs typeface="Helvetica Neue Light"/>
              </a:rPr>
              <a:t>Telefon: +49 36 61 – 68 98 70</a:t>
            </a:r>
          </a:p>
          <a:p>
            <a:pPr>
              <a:lnSpc>
                <a:spcPts val="2180"/>
              </a:lnSpc>
            </a:pPr>
            <a:r>
              <a:rPr lang="de-DE" sz="1400" b="0" i="0" dirty="0">
                <a:solidFill>
                  <a:srgbClr val="FFFFFF"/>
                </a:solidFill>
                <a:latin typeface="Helvetica Neue Light"/>
                <a:cs typeface="Helvetica Neue Light"/>
              </a:rPr>
              <a:t>Fax: +49 36 61 – 68 98 72</a:t>
            </a:r>
          </a:p>
          <a:p>
            <a:pPr>
              <a:lnSpc>
                <a:spcPts val="2180"/>
              </a:lnSpc>
            </a:pPr>
            <a:r>
              <a:rPr lang="de-DE" sz="1400" b="0" i="0" dirty="0">
                <a:solidFill>
                  <a:srgbClr val="FFFFFF"/>
                </a:solidFill>
                <a:latin typeface="Helvetica Neue Light"/>
                <a:cs typeface="Helvetica Neue Light"/>
              </a:rPr>
              <a:t>E-Mail: kontakt@klinik-imleben.de</a:t>
            </a:r>
          </a:p>
          <a:p>
            <a:pPr>
              <a:lnSpc>
                <a:spcPts val="2180"/>
              </a:lnSpc>
            </a:pPr>
            <a:r>
              <a:rPr lang="de-DE" sz="1400" b="0" i="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www.klinik-imLEBEN.de</a:t>
            </a:r>
            <a:endParaRPr lang="de-DE" sz="1400" b="0" i="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2C2BD8-2C75-404E-8DD4-E0ED21162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61" y="1452850"/>
            <a:ext cx="3130639" cy="483393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7"/>
          <p:cNvSpPr>
            <a:spLocks noGrp="1"/>
          </p:cNvSpPr>
          <p:nvPr>
            <p:ph type="body" idx="1"/>
          </p:nvPr>
        </p:nvSpPr>
        <p:spPr bwMode="auto">
          <a:xfrm>
            <a:off x="457200" y="2682240"/>
            <a:ext cx="8229600" cy="355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1515714"/>
            <a:ext cx="8229600" cy="1044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Folientitel bearbeiten</a:t>
            </a:r>
          </a:p>
        </p:txBody>
      </p:sp>
      <p:sp>
        <p:nvSpPr>
          <p:cNvPr id="10" name="Textplatzhalter 9"/>
          <p:cNvSpPr txBox="1">
            <a:spLocks/>
          </p:cNvSpPr>
          <p:nvPr/>
        </p:nvSpPr>
        <p:spPr>
          <a:xfrm>
            <a:off x="457200" y="234950"/>
            <a:ext cx="8229600" cy="5365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spcAft>
                <a:spcPts val="1200"/>
              </a:spcAft>
              <a:buNone/>
              <a:defRPr sz="1300" b="1" u="none" baseline="0">
                <a:solidFill>
                  <a:srgbClr val="2EA57D"/>
                </a:solidFill>
                <a:latin typeface="RUBRIK"/>
                <a:cs typeface="RUBRIK"/>
              </a:defRPr>
            </a:lvl1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indent="-342900" fontAlgn="auto">
              <a:spcBef>
                <a:spcPct val="20000"/>
              </a:spcBef>
              <a:buFont typeface="Arial"/>
              <a:buNone/>
              <a:defRPr/>
            </a:pPr>
            <a:endParaRPr lang="de-DE" dirty="0">
              <a:ea typeface="+mn-ea"/>
            </a:endParaRPr>
          </a:p>
        </p:txBody>
      </p:sp>
      <p:sp>
        <p:nvSpPr>
          <p:cNvPr id="12" name="Textplatzhalter 9"/>
          <p:cNvSpPr txBox="1">
            <a:spLocks/>
          </p:cNvSpPr>
          <p:nvPr/>
        </p:nvSpPr>
        <p:spPr>
          <a:xfrm>
            <a:off x="457200" y="227013"/>
            <a:ext cx="8229600" cy="53657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spcAft>
                <a:spcPts val="1200"/>
              </a:spcAft>
              <a:buNone/>
              <a:defRPr sz="1300" b="1" u="none" baseline="0">
                <a:solidFill>
                  <a:srgbClr val="2EA57D"/>
                </a:solidFill>
                <a:latin typeface="RUBRIK"/>
                <a:cs typeface="RUBRIK"/>
              </a:defRPr>
            </a:lvl1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indent="-342900" fontAlgn="auto">
              <a:spcBef>
                <a:spcPct val="20000"/>
              </a:spcBef>
              <a:buFont typeface="Arial"/>
              <a:buNone/>
              <a:defRPr/>
            </a:pPr>
            <a:endParaRPr lang="de-DE" dirty="0">
              <a:ea typeface="+mn-ea"/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57200" y="6630988"/>
            <a:ext cx="8229600" cy="273050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 b="0" i="0" dirty="0" smtClean="0">
                <a:solidFill>
                  <a:srgbClr val="376092"/>
                </a:solidFill>
                <a:latin typeface="Helvetica Neue Medium"/>
                <a:ea typeface="+mn-ea"/>
                <a:cs typeface="Helvetica Neue Medium"/>
              </a:defRPr>
            </a:lvl1pPr>
          </a:lstStyle>
          <a:p>
            <a:pPr>
              <a:defRPr/>
            </a:pPr>
            <a:r>
              <a:rPr lang="de-DE" dirty="0"/>
              <a:t>Klinik </a:t>
            </a:r>
            <a:r>
              <a:rPr lang="de-DE" dirty="0">
                <a:solidFill>
                  <a:srgbClr val="479631"/>
                </a:solidFill>
              </a:rPr>
              <a:t>im LEBEN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GmbH · Greiz/ Vogtland</a:t>
            </a:r>
          </a:p>
        </p:txBody>
      </p:sp>
      <p:cxnSp>
        <p:nvCxnSpPr>
          <p:cNvPr id="14" name="Gerade Verbindung 13"/>
          <p:cNvCxnSpPr/>
          <p:nvPr/>
        </p:nvCxnSpPr>
        <p:spPr>
          <a:xfrm>
            <a:off x="0" y="6630988"/>
            <a:ext cx="3006725" cy="1587"/>
          </a:xfrm>
          <a:prstGeom prst="line">
            <a:avLst/>
          </a:prstGeom>
          <a:ln w="25400">
            <a:solidFill>
              <a:srgbClr val="7517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3006725" y="6632575"/>
            <a:ext cx="6137275" cy="1588"/>
          </a:xfrm>
          <a:prstGeom prst="line">
            <a:avLst/>
          </a:prstGeom>
          <a:ln w="25400">
            <a:solidFill>
              <a:srgbClr val="47963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Bild 3" descr="KIML-11483_Logo_KlinikimLeben_CMYK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0" y="135676"/>
            <a:ext cx="1717040" cy="116487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634163"/>
            <a:ext cx="2133600" cy="2503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Helvetica Neue Medium"/>
                <a:cs typeface="Helvetica Neue Medium"/>
              </a:defRPr>
            </a:lvl1pPr>
          </a:lstStyle>
          <a:p>
            <a:fld id="{47D872D5-CC2E-1841-BC0F-76988A801A1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64" r:id="rId3"/>
    <p:sldLayoutId id="2147483665" r:id="rId4"/>
    <p:sldLayoutId id="2147483667" r:id="rId5"/>
    <p:sldLayoutId id="2147483672" r:id="rId6"/>
    <p:sldLayoutId id="2147483674" r:id="rId7"/>
    <p:sldLayoutId id="2147483675" r:id="rId8"/>
    <p:sldLayoutId id="2147483666" r:id="rId9"/>
    <p:sldLayoutId id="2147483677" r:id="rId10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0" i="0" kern="1200" cap="none">
          <a:solidFill>
            <a:srgbClr val="479631"/>
          </a:solidFill>
          <a:latin typeface="Helvetica Neue Medium"/>
          <a:ea typeface="ヒラギノ角ゴ Pro W3" charset="-128"/>
          <a:cs typeface="Helvetica Neue Medium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1300">
          <a:solidFill>
            <a:srgbClr val="479631"/>
          </a:solidFill>
          <a:latin typeface="Helvetica Neue Light" charset="0"/>
          <a:ea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1300">
          <a:solidFill>
            <a:srgbClr val="479631"/>
          </a:solidFill>
          <a:latin typeface="Helvetica Neue Light" charset="0"/>
          <a:ea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1300">
          <a:solidFill>
            <a:srgbClr val="479631"/>
          </a:solidFill>
          <a:latin typeface="Helvetica Neue Light" charset="0"/>
          <a:ea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1300">
          <a:solidFill>
            <a:srgbClr val="479631"/>
          </a:solidFill>
          <a:latin typeface="Helvetica Neue Light" charset="0"/>
          <a:ea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1300">
          <a:solidFill>
            <a:srgbClr val="479631"/>
          </a:solidFill>
          <a:latin typeface="Helvetica Neue Light" charset="0"/>
          <a:ea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1300">
          <a:solidFill>
            <a:srgbClr val="479631"/>
          </a:solidFill>
          <a:latin typeface="Helvetica Neue Light" charset="0"/>
          <a:ea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1300">
          <a:solidFill>
            <a:srgbClr val="479631"/>
          </a:solidFill>
          <a:latin typeface="Helvetica Neue Light" charset="0"/>
          <a:ea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1300">
          <a:solidFill>
            <a:srgbClr val="479631"/>
          </a:solidFill>
          <a:latin typeface="Helvetica Neue Light" charset="0"/>
          <a:ea typeface="ヒラギノ角ゴ Pro W3" charset="-128"/>
        </a:defRPr>
      </a:lvl9pPr>
    </p:titleStyle>
    <p:bodyStyle>
      <a:lvl1pPr marL="342000" indent="-3420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b="0" i="0" kern="1200">
          <a:solidFill>
            <a:schemeClr val="tx1"/>
          </a:solidFill>
          <a:latin typeface="Helvetica Neue"/>
          <a:ea typeface="ヒラギノ角ゴ Pro W3" charset="-128"/>
          <a:cs typeface="Helvetica Neue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0" i="0" kern="1200">
          <a:solidFill>
            <a:schemeClr val="tx1"/>
          </a:solidFill>
          <a:latin typeface="Helvetica Neue"/>
          <a:ea typeface="ヒラギノ角ゴ Pro W3" charset="-128"/>
          <a:cs typeface="Helvetica Neue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b="0" i="0" kern="1200">
          <a:solidFill>
            <a:schemeClr val="tx1"/>
          </a:solidFill>
          <a:latin typeface="Helvetica Neue"/>
          <a:ea typeface="Helvetica Neue" charset="0"/>
          <a:cs typeface="Helvetica Neue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b="0" i="0" kern="1200">
          <a:solidFill>
            <a:schemeClr val="tx1"/>
          </a:solidFill>
          <a:latin typeface="Helvetica Neue"/>
          <a:ea typeface="Helvetica Neue Light" charset="0"/>
          <a:cs typeface="Helvetica Neue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b="0" i="0" kern="1200">
          <a:solidFill>
            <a:schemeClr val="tx1"/>
          </a:solidFill>
          <a:latin typeface="Helvetica Neue"/>
          <a:ea typeface="Helvetica Neue Light" charset="0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AB6CE5-75BD-8E46-A848-5E5A58BD7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073"/>
          <a:stretch/>
        </p:blipFill>
        <p:spPr>
          <a:xfrm>
            <a:off x="157421" y="288235"/>
            <a:ext cx="8986579" cy="48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12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ext Box 2"/>
          <p:cNvSpPr txBox="1">
            <a:spLocks noChangeArrowheads="1"/>
          </p:cNvSpPr>
          <p:nvPr/>
        </p:nvSpPr>
        <p:spPr bwMode="auto">
          <a:xfrm>
            <a:off x="369277" y="244922"/>
            <a:ext cx="8379070" cy="11435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662" b="1" dirty="0" err="1">
                <a:solidFill>
                  <a:srgbClr val="3D3D7B"/>
                </a:solidFill>
                <a:latin typeface="Arial" charset="0"/>
              </a:rPr>
              <a:t>What</a:t>
            </a:r>
            <a:r>
              <a:rPr lang="de-DE" sz="1662" b="1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sz="1662" b="1" dirty="0" err="1">
                <a:solidFill>
                  <a:srgbClr val="3D3D7B"/>
                </a:solidFill>
                <a:latin typeface="Arial" charset="0"/>
              </a:rPr>
              <a:t>evidence</a:t>
            </a:r>
            <a:r>
              <a:rPr lang="de-DE" sz="1662" b="1" dirty="0">
                <a:solidFill>
                  <a:srgbClr val="3D3D7B"/>
                </a:solidFill>
                <a:latin typeface="Arial" charset="0"/>
              </a:rPr>
              <a:t>?</a:t>
            </a:r>
            <a:br>
              <a:rPr lang="de-DE" sz="1662" b="1" dirty="0">
                <a:solidFill>
                  <a:srgbClr val="3D3D7B"/>
                </a:solidFill>
                <a:latin typeface="Arial" charset="0"/>
              </a:rPr>
            </a:br>
            <a:r>
              <a:rPr lang="de-DE" sz="1292" dirty="0" err="1">
                <a:solidFill>
                  <a:srgbClr val="3D3D7B"/>
                </a:solidFill>
                <a:latin typeface="Arial" charset="0"/>
              </a:rPr>
              <a:t>Sackett</a:t>
            </a:r>
            <a:r>
              <a:rPr lang="de-DE" sz="1292" dirty="0">
                <a:solidFill>
                  <a:srgbClr val="3D3D7B"/>
                </a:solidFill>
                <a:latin typeface="Arial" charset="0"/>
              </a:rPr>
              <a:t> DL et al. </a:t>
            </a:r>
            <a:r>
              <a:rPr lang="de-DE" sz="1292" dirty="0" err="1">
                <a:solidFill>
                  <a:srgbClr val="3D3D7B"/>
                </a:solidFill>
                <a:latin typeface="Arial" charset="0"/>
              </a:rPr>
              <a:t>Evidence</a:t>
            </a:r>
            <a:r>
              <a:rPr lang="de-DE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sz="1292" dirty="0" err="1">
                <a:solidFill>
                  <a:srgbClr val="3D3D7B"/>
                </a:solidFill>
                <a:latin typeface="Arial" charset="0"/>
              </a:rPr>
              <a:t>based</a:t>
            </a:r>
            <a:r>
              <a:rPr lang="de-DE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sz="1292" dirty="0" err="1">
                <a:solidFill>
                  <a:srgbClr val="3D3D7B"/>
                </a:solidFill>
                <a:latin typeface="Arial" charset="0"/>
              </a:rPr>
              <a:t>medicine</a:t>
            </a:r>
            <a:r>
              <a:rPr lang="de-DE" sz="1292" dirty="0">
                <a:solidFill>
                  <a:srgbClr val="3D3D7B"/>
                </a:solidFill>
                <a:latin typeface="Arial" charset="0"/>
              </a:rPr>
              <a:t>: </a:t>
            </a:r>
            <a:r>
              <a:rPr lang="de-DE" sz="1292" dirty="0" err="1">
                <a:solidFill>
                  <a:srgbClr val="3D3D7B"/>
                </a:solidFill>
                <a:latin typeface="Arial" charset="0"/>
              </a:rPr>
              <a:t>What</a:t>
            </a:r>
            <a:r>
              <a:rPr lang="de-DE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sz="1292" dirty="0" err="1">
                <a:solidFill>
                  <a:srgbClr val="3D3D7B"/>
                </a:solidFill>
                <a:latin typeface="Arial" charset="0"/>
              </a:rPr>
              <a:t>it</a:t>
            </a:r>
            <a:r>
              <a:rPr lang="de-DE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sz="1292" dirty="0" err="1">
                <a:solidFill>
                  <a:srgbClr val="3D3D7B"/>
                </a:solidFill>
                <a:latin typeface="Arial" charset="0"/>
              </a:rPr>
              <a:t>is</a:t>
            </a:r>
            <a:r>
              <a:rPr lang="de-DE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sz="1292" dirty="0" err="1">
                <a:solidFill>
                  <a:srgbClr val="3D3D7B"/>
                </a:solidFill>
                <a:latin typeface="Arial" charset="0"/>
              </a:rPr>
              <a:t>and</a:t>
            </a:r>
            <a:r>
              <a:rPr lang="de-DE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sz="1292" dirty="0" err="1">
                <a:solidFill>
                  <a:srgbClr val="3D3D7B"/>
                </a:solidFill>
                <a:latin typeface="Arial" charset="0"/>
              </a:rPr>
              <a:t>what</a:t>
            </a:r>
            <a:r>
              <a:rPr lang="de-DE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sz="1292" dirty="0" err="1">
                <a:solidFill>
                  <a:srgbClr val="3D3D7B"/>
                </a:solidFill>
                <a:latin typeface="Arial" charset="0"/>
              </a:rPr>
              <a:t>it</a:t>
            </a:r>
            <a:r>
              <a:rPr lang="de-DE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sz="1292" dirty="0" err="1">
                <a:solidFill>
                  <a:srgbClr val="3D3D7B"/>
                </a:solidFill>
                <a:latin typeface="Arial" charset="0"/>
              </a:rPr>
              <a:t>isn‘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t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. BMJ 1996;312:71-72  </a:t>
            </a:r>
            <a:r>
              <a:rPr lang="de-DE" altLang="ja-JP" sz="1292" b="1" i="1" dirty="0">
                <a:solidFill>
                  <a:srgbClr val="3D3D7B"/>
                </a:solidFill>
                <a:latin typeface="Arial" charset="0"/>
              </a:rPr>
              <a:t>NHS Oxford</a:t>
            </a:r>
            <a:br>
              <a:rPr lang="de-DE" altLang="ja-JP" sz="1292" b="1" i="1" dirty="0">
                <a:solidFill>
                  <a:srgbClr val="3D3D7B"/>
                </a:solidFill>
                <a:latin typeface="Arial" charset="0"/>
              </a:rPr>
            </a:b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Rawlins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 M. De 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Testimonio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: On 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the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evidence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for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decisions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about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the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use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of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therapeutic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 </a:t>
            </a:r>
            <a:r>
              <a:rPr lang="de-DE" altLang="ja-JP" sz="1292" dirty="0" err="1">
                <a:solidFill>
                  <a:srgbClr val="3D3D7B"/>
                </a:solidFill>
                <a:latin typeface="Arial" charset="0"/>
              </a:rPr>
              <a:t>interventions</a:t>
            </a: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. </a:t>
            </a:r>
            <a:br>
              <a:rPr lang="de-DE" altLang="ja-JP" sz="1292" dirty="0">
                <a:solidFill>
                  <a:srgbClr val="3D3D7B"/>
                </a:solidFill>
                <a:latin typeface="Arial" charset="0"/>
              </a:rPr>
            </a:br>
            <a:r>
              <a:rPr lang="de-DE" altLang="ja-JP" sz="1292" dirty="0">
                <a:solidFill>
                  <a:srgbClr val="3D3D7B"/>
                </a:solidFill>
                <a:latin typeface="Arial" charset="0"/>
              </a:rPr>
              <a:t>Lancet 2008;372(9656):2152-2161  </a:t>
            </a:r>
            <a:r>
              <a:rPr lang="de-DE" altLang="ja-JP" sz="1292" b="1" i="1" dirty="0">
                <a:solidFill>
                  <a:srgbClr val="3D3D7B"/>
                </a:solidFill>
                <a:latin typeface="Arial" charset="0"/>
              </a:rPr>
              <a:t>NIH London</a:t>
            </a:r>
          </a:p>
          <a:p>
            <a:pPr>
              <a:spcBef>
                <a:spcPct val="50000"/>
              </a:spcBef>
            </a:pPr>
            <a:endParaRPr lang="de-DE" sz="1292" b="1" i="1" baseline="30000" dirty="0">
              <a:solidFill>
                <a:srgbClr val="3D3D7B"/>
              </a:solidFill>
              <a:latin typeface="Arial" charset="0"/>
            </a:endParaRPr>
          </a:p>
        </p:txBody>
      </p:sp>
      <p:sp>
        <p:nvSpPr>
          <p:cNvPr id="218114" name="Rectangle 3"/>
          <p:cNvSpPr>
            <a:spLocks noChangeArrowheads="1"/>
          </p:cNvSpPr>
          <p:nvPr/>
        </p:nvSpPr>
        <p:spPr bwMode="auto">
          <a:xfrm>
            <a:off x="373673" y="1251439"/>
            <a:ext cx="8387862" cy="4991100"/>
          </a:xfrm>
          <a:prstGeom prst="rect">
            <a:avLst/>
          </a:prstGeom>
          <a:solidFill>
            <a:srgbClr val="D7D7E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905608" y="1638932"/>
            <a:ext cx="7347438" cy="435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1846" b="1" i="1" dirty="0">
                <a:latin typeface="Arial" panose="020B0604020202020204" pitchFamily="34" charset="0"/>
                <a:cs typeface="Arial" panose="020B0604020202020204" pitchFamily="34" charset="0"/>
              </a:rPr>
              <a:t>"Die </a:t>
            </a:r>
            <a:r>
              <a:rPr lang="de-DE" sz="1846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de-DE" sz="1846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46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846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46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de-DE" sz="1846" b="1" i="1" dirty="0">
                <a:latin typeface="Arial" panose="020B0604020202020204" pitchFamily="34" charset="0"/>
                <a:cs typeface="Arial" panose="020B0604020202020204" pitchFamily="34" charset="0"/>
              </a:rPr>
              <a:t> beschränkt sich nicht auf randomisierte Studien und Metaanalysen. Es geht um das Ergründen der besten externen Evidenz, um unsere klinischen Fragen zu beantworten. … Wenn keine randomisierte Studie für die missliche Lage unserer Patienten durchgeführt wurde, folgen wir der Spur zur nächst besten externen Evidenz und arbeiten von dieser Basis aus."</a:t>
            </a:r>
          </a:p>
          <a:p>
            <a:endParaRPr lang="de-DE" sz="1846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46" b="1" i="1" dirty="0">
                <a:latin typeface="Arial" panose="020B0604020202020204" pitchFamily="34" charset="0"/>
                <a:cs typeface="Arial" panose="020B0604020202020204" pitchFamily="34" charset="0"/>
              </a:rPr>
              <a:t>"Die RCTs, lange als der </a:t>
            </a:r>
            <a:r>
              <a:rPr lang="de-DE" sz="1846" b="1" i="1" u="sng" dirty="0">
                <a:latin typeface="Arial" panose="020B0604020202020204" pitchFamily="34" charset="0"/>
                <a:cs typeface="Arial" panose="020B0604020202020204" pitchFamily="34" charset="0"/>
              </a:rPr>
              <a:t>Goldstandard</a:t>
            </a:r>
            <a:r>
              <a:rPr lang="de-DE" sz="1846" b="1" i="1" dirty="0">
                <a:latin typeface="Arial" panose="020B0604020202020204" pitchFamily="34" charset="0"/>
                <a:cs typeface="Arial" panose="020B0604020202020204" pitchFamily="34" charset="0"/>
              </a:rPr>
              <a:t> der Evidenz angesehen, sind auf einen unverdienten Sockel gehoben worden. Ihre Position an der Spitze der Evidenz-Hierarchien ist </a:t>
            </a:r>
            <a:r>
              <a:rPr lang="de-DE" sz="1846" b="1" i="1" dirty="0" err="1">
                <a:latin typeface="Arial" panose="020B0604020202020204" pitchFamily="34" charset="0"/>
                <a:cs typeface="Arial" panose="020B0604020202020204" pitchFamily="34" charset="0"/>
              </a:rPr>
              <a:t>unangemes-sen</a:t>
            </a:r>
            <a:r>
              <a:rPr lang="de-DE" sz="1846" b="1" i="1" dirty="0">
                <a:latin typeface="Arial" panose="020B0604020202020204" pitchFamily="34" charset="0"/>
                <a:cs typeface="Arial" panose="020B0604020202020204" pitchFamily="34" charset="0"/>
              </a:rPr>
              <a:t>; denn Hierarchien sind illusorische Werkzeuge für die Beurteilung der Evidenz. Sie sollten rück-platziert werden durch eine Diversifikation von Ansätzen, welche die Analyse der Gesamtheit der Evidenz-Basis umfassen."</a:t>
            </a:r>
          </a:p>
        </p:txBody>
      </p:sp>
      <p:sp>
        <p:nvSpPr>
          <p:cNvPr id="218116" name="Line 12"/>
          <p:cNvSpPr>
            <a:spLocks noChangeShapeType="1"/>
          </p:cNvSpPr>
          <p:nvPr/>
        </p:nvSpPr>
        <p:spPr bwMode="auto">
          <a:xfrm>
            <a:off x="376605" y="1255835"/>
            <a:ext cx="8389326" cy="5862"/>
          </a:xfrm>
          <a:prstGeom prst="line">
            <a:avLst/>
          </a:prstGeom>
          <a:noFill/>
          <a:ln w="38100">
            <a:solidFill>
              <a:srgbClr val="3D3D7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79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7DBB46F-6019-1A47-9707-5322BE2EB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519"/>
            <a:ext cx="7138389" cy="4141612"/>
          </a:xfrm>
          <a:prstGeom prst="rect">
            <a:avLst/>
          </a:prstGeom>
        </p:spPr>
      </p:pic>
      <p:pic>
        <p:nvPicPr>
          <p:cNvPr id="4" name="Bild 3" descr="Bildschirmfoto 2016-09-13 um 22.01.57.png">
            <a:extLst>
              <a:ext uri="{FF2B5EF4-FFF2-40B4-BE49-F238E27FC236}">
                <a16:creationId xmlns:a16="http://schemas.microsoft.com/office/drawing/2014/main" id="{9ACA2384-5480-9D44-B0EB-91FECD6D6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11" y="2045391"/>
            <a:ext cx="2479589" cy="37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18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9EEF2C19-44F7-3242-A3E9-501867C76B0F}"/>
              </a:ext>
            </a:extLst>
          </p:cNvPr>
          <p:cNvSpPr txBox="1"/>
          <p:nvPr/>
        </p:nvSpPr>
        <p:spPr>
          <a:xfrm>
            <a:off x="2271091" y="3244334"/>
            <a:ext cx="4621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B46047-3796-FB40-92F1-D3567C43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0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59024" y="1556792"/>
            <a:ext cx="8784976" cy="383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2400" b="1" dirty="0">
                <a:solidFill>
                  <a:srgbClr val="22228B"/>
                </a:solidFill>
                <a:latin typeface="Helvetica"/>
                <a:cs typeface="Helvetica"/>
              </a:rPr>
              <a:t>Integrative Medizin – die Medizin der Zukunft</a:t>
            </a:r>
            <a:endParaRPr lang="de-DE" b="1" i="1" dirty="0">
              <a:solidFill>
                <a:srgbClr val="22228B"/>
              </a:solidFill>
              <a:latin typeface="Helvetica"/>
              <a:cs typeface="Helvetica"/>
            </a:endParaRPr>
          </a:p>
          <a:p>
            <a:pPr algn="ctr">
              <a:lnSpc>
                <a:spcPct val="110000"/>
              </a:lnSpc>
            </a:pPr>
            <a:r>
              <a:rPr lang="de-DE" dirty="0">
                <a:solidFill>
                  <a:srgbClr val="22228B"/>
                </a:solidFill>
                <a:latin typeface="Helvetica"/>
                <a:cs typeface="Helvetica"/>
              </a:rPr>
              <a:t> </a:t>
            </a:r>
            <a:endParaRPr lang="de-DE" b="1" i="1" dirty="0">
              <a:solidFill>
                <a:srgbClr val="22228B"/>
              </a:solidFill>
              <a:latin typeface="Helvetica"/>
              <a:cs typeface="Helvetica"/>
            </a:endParaRP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r>
              <a:rPr lang="de-DE" dirty="0">
                <a:solidFill>
                  <a:srgbClr val="FF0000"/>
                </a:solidFill>
                <a:latin typeface="Helvetica"/>
                <a:cs typeface="Helvetica"/>
              </a:rPr>
              <a:t>60 bis 70% aller Patienten</a:t>
            </a:r>
            <a:r>
              <a:rPr lang="de-DE" dirty="0">
                <a:solidFill>
                  <a:srgbClr val="22228B"/>
                </a:solidFill>
                <a:latin typeface="Helvetica"/>
                <a:cs typeface="Helvetica"/>
              </a:rPr>
              <a:t> in Europa verwenden – mit und ohne Wissen Ihres Arztes - naturheilkundliche Arzneimittel und Methoden aus der komplementären Medizin neben der konventionellen Behandlung (</a:t>
            </a:r>
            <a:r>
              <a:rPr lang="de-DE" dirty="0" err="1">
                <a:solidFill>
                  <a:srgbClr val="22228B"/>
                </a:solidFill>
                <a:latin typeface="Helvetica"/>
                <a:cs typeface="Helvetica"/>
              </a:rPr>
              <a:t>Allensbach</a:t>
            </a:r>
            <a:r>
              <a:rPr lang="de-DE" dirty="0">
                <a:solidFill>
                  <a:srgbClr val="22228B"/>
                </a:solidFill>
                <a:latin typeface="Helvetica"/>
                <a:cs typeface="Helvetica"/>
              </a:rPr>
              <a:t> Institut für Meinungsforschung, Naturheilmittel 2010)</a:t>
            </a:r>
          </a:p>
          <a:p>
            <a:pPr marL="342900" indent="-342900" algn="l">
              <a:lnSpc>
                <a:spcPct val="110000"/>
              </a:lnSpc>
              <a:buFont typeface="Arial"/>
              <a:buChar char="•"/>
            </a:pPr>
            <a:endParaRPr lang="de-DE" dirty="0">
              <a:solidFill>
                <a:srgbClr val="22228B"/>
              </a:solidFill>
              <a:latin typeface="Helvetica"/>
              <a:cs typeface="Helvetica"/>
            </a:endParaRPr>
          </a:p>
          <a:p>
            <a:pPr algn="l">
              <a:lnSpc>
                <a:spcPct val="110000"/>
              </a:lnSpc>
            </a:pPr>
            <a:endParaRPr lang="de-DE" dirty="0">
              <a:solidFill>
                <a:srgbClr val="22228B"/>
              </a:solidFill>
              <a:latin typeface="Helvetica"/>
              <a:cs typeface="Helvetica"/>
            </a:endParaRPr>
          </a:p>
          <a:p>
            <a:pPr marL="285750" indent="-285750" algn="l">
              <a:lnSpc>
                <a:spcPct val="110000"/>
              </a:lnSpc>
              <a:buFont typeface="Arial"/>
              <a:buChar char="•"/>
            </a:pPr>
            <a:r>
              <a:rPr lang="de-DE" dirty="0">
                <a:solidFill>
                  <a:srgbClr val="22228B"/>
                </a:solidFill>
                <a:latin typeface="Helvetica"/>
                <a:cs typeface="Helvetica"/>
              </a:rPr>
              <a:t>Britische </a:t>
            </a:r>
            <a:r>
              <a:rPr lang="de-DE" dirty="0" err="1">
                <a:solidFill>
                  <a:srgbClr val="22228B"/>
                </a:solidFill>
                <a:latin typeface="Helvetica"/>
                <a:cs typeface="Helvetica"/>
              </a:rPr>
              <a:t>Studie:Pat</a:t>
            </a:r>
            <a:r>
              <a:rPr lang="de-DE" dirty="0">
                <a:solidFill>
                  <a:srgbClr val="22228B"/>
                </a:solidFill>
                <a:latin typeface="Helvetica"/>
                <a:cs typeface="Helvetica"/>
              </a:rPr>
              <a:t>. wünschen Kombination der Medizinverfahren und Sie wünschen sich aktiv in den Behandlungsablauf einbezogen zu werden und dies mit dem Arzt besprechen (Little CV, The School </a:t>
            </a:r>
            <a:r>
              <a:rPr lang="de-DE" dirty="0" err="1">
                <a:solidFill>
                  <a:srgbClr val="22228B"/>
                </a:solidFill>
                <a:latin typeface="Helvetica"/>
                <a:cs typeface="Helvetica"/>
              </a:rPr>
              <a:t>of</a:t>
            </a:r>
            <a:r>
              <a:rPr lang="de-DE" dirty="0">
                <a:solidFill>
                  <a:srgbClr val="22228B"/>
                </a:solidFill>
                <a:latin typeface="Helvetica"/>
                <a:cs typeface="Helvetica"/>
              </a:rPr>
              <a:t> Health &amp; </a:t>
            </a:r>
            <a:r>
              <a:rPr lang="de-DE" dirty="0" err="1">
                <a:solidFill>
                  <a:srgbClr val="22228B"/>
                </a:solidFill>
                <a:latin typeface="Helvetica"/>
                <a:cs typeface="Helvetica"/>
              </a:rPr>
              <a:t>Social</a:t>
            </a:r>
            <a:r>
              <a:rPr lang="de-DE" dirty="0">
                <a:solidFill>
                  <a:srgbClr val="22228B"/>
                </a:solidFill>
                <a:latin typeface="Helvetica"/>
                <a:cs typeface="Helvetica"/>
              </a:rPr>
              <a:t> Care, 2009- University </a:t>
            </a:r>
            <a:r>
              <a:rPr lang="de-DE" dirty="0" err="1">
                <a:solidFill>
                  <a:srgbClr val="22228B"/>
                </a:solidFill>
                <a:latin typeface="Helvetica"/>
                <a:cs typeface="Helvetica"/>
              </a:rPr>
              <a:t>of</a:t>
            </a:r>
            <a:r>
              <a:rPr lang="de-DE" dirty="0">
                <a:solidFill>
                  <a:srgbClr val="22228B"/>
                </a:solidFill>
                <a:latin typeface="Helvetica"/>
                <a:cs typeface="Helvetica"/>
              </a:rPr>
              <a:t> Essex)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67544" y="116632"/>
            <a:ext cx="8352928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8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Der Einsatz von Komplementärmedizin</a:t>
            </a:r>
          </a:p>
          <a:p>
            <a:pPr algn="ctr">
              <a:lnSpc>
                <a:spcPct val="150000"/>
              </a:lnSpc>
            </a:pPr>
            <a:r>
              <a:rPr lang="de-DE" sz="28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Entspricht der Arzt- und Patientenpräferenz</a:t>
            </a:r>
          </a:p>
        </p:txBody>
      </p:sp>
    </p:spTree>
    <p:extLst>
      <p:ext uri="{BB962C8B-B14F-4D97-AF65-F5344CB8AC3E}">
        <p14:creationId xmlns:p14="http://schemas.microsoft.com/office/powerpoint/2010/main" val="27732095"/>
      </p:ext>
    </p:extLst>
  </p:cSld>
  <p:clrMapOvr>
    <a:masterClrMapping/>
  </p:clrMapOvr>
</p:sld>
</file>

<file path=ppt/theme/theme1.xml><?xml version="1.0" encoding="utf-8"?>
<a:theme xmlns:a="http://schemas.openxmlformats.org/drawingml/2006/main" name="PräsentationVorlage_Klinik-imLEBEN">
  <a:themeElements>
    <a:clrScheme name="Klinik IM LEBEN">
      <a:dk1>
        <a:srgbClr val="002B88"/>
      </a:dk1>
      <a:lt1>
        <a:sysClr val="window" lastClr="FFFFFF"/>
      </a:lt1>
      <a:dk2>
        <a:srgbClr val="002B88"/>
      </a:dk2>
      <a:lt2>
        <a:srgbClr val="EEECE1"/>
      </a:lt2>
      <a:accent1>
        <a:srgbClr val="007E15"/>
      </a:accent1>
      <a:accent2>
        <a:srgbClr val="79196E"/>
      </a:accent2>
      <a:accent3>
        <a:srgbClr val="FFA600"/>
      </a:accent3>
      <a:accent4>
        <a:srgbClr val="321E66"/>
      </a:accent4>
      <a:accent5>
        <a:srgbClr val="004498"/>
      </a:accent5>
      <a:accent6>
        <a:srgbClr val="DE2320"/>
      </a:accent6>
      <a:hlink>
        <a:srgbClr val="004498"/>
      </a:hlink>
      <a:folHlink>
        <a:srgbClr val="321E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2EA57D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PräsentationVorlage_Klinik-imLEBEN</Template>
  <TotalTime>0</TotalTime>
  <Words>273</Words>
  <Application>Microsoft Macintosh PowerPoint</Application>
  <PresentationFormat>Bildschirmpräsentation (4:3)</PresentationFormat>
  <Paragraphs>13</Paragraphs>
  <Slides>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4" baseType="lpstr">
      <vt:lpstr>Arial</vt:lpstr>
      <vt:lpstr>Calibri</vt:lpstr>
      <vt:lpstr>Helvetica</vt:lpstr>
      <vt:lpstr>Helvetica Neue</vt:lpstr>
      <vt:lpstr>Helvetica Neue Light</vt:lpstr>
      <vt:lpstr>Helvetica Neue Medium</vt:lpstr>
      <vt:lpstr>RUBRIK</vt:lpstr>
      <vt:lpstr>Times New Roman</vt:lpstr>
      <vt:lpstr>PräsentationVorlage_Klinik-imLEBEN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VORLAGE</dc:title>
  <dc:subject/>
  <dc:creator>Uwe R.M. Reuter</dc:creator>
  <cp:keywords/>
  <dc:description/>
  <cp:lastModifiedBy>Uwe R.M. Reuter</cp:lastModifiedBy>
  <cp:revision>71</cp:revision>
  <dcterms:created xsi:type="dcterms:W3CDTF">2020-01-27T11:23:13Z</dcterms:created>
  <dcterms:modified xsi:type="dcterms:W3CDTF">2023-10-21T11:12:24Z</dcterms:modified>
  <cp:category/>
</cp:coreProperties>
</file>